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72" r:id="rId2"/>
    <p:sldId id="282" r:id="rId3"/>
    <p:sldId id="302" r:id="rId4"/>
    <p:sldId id="301" r:id="rId5"/>
    <p:sldId id="300" r:id="rId6"/>
    <p:sldId id="299" r:id="rId7"/>
    <p:sldId id="298" r:id="rId8"/>
    <p:sldId id="297" r:id="rId9"/>
    <p:sldId id="313" r:id="rId10"/>
    <p:sldId id="303" r:id="rId11"/>
    <p:sldId id="312" r:id="rId12"/>
    <p:sldId id="311" r:id="rId13"/>
    <p:sldId id="310" r:id="rId14"/>
    <p:sldId id="309" r:id="rId15"/>
    <p:sldId id="308" r:id="rId16"/>
    <p:sldId id="307" r:id="rId17"/>
    <p:sldId id="306" r:id="rId18"/>
    <p:sldId id="305" r:id="rId19"/>
    <p:sldId id="304" r:id="rId20"/>
    <p:sldId id="314" r:id="rId21"/>
    <p:sldId id="315" r:id="rId22"/>
    <p:sldId id="316" r:id="rId23"/>
    <p:sldId id="317" r:id="rId24"/>
    <p:sldId id="318" r:id="rId25"/>
    <p:sldId id="319" r:id="rId26"/>
    <p:sldId id="328" r:id="rId27"/>
    <p:sldId id="320" r:id="rId28"/>
    <p:sldId id="322" r:id="rId29"/>
    <p:sldId id="323" r:id="rId30"/>
    <p:sldId id="324" r:id="rId31"/>
    <p:sldId id="321" r:id="rId32"/>
    <p:sldId id="325" r:id="rId33"/>
    <p:sldId id="326" r:id="rId34"/>
    <p:sldId id="327" r:id="rId35"/>
    <p:sldId id="329" r:id="rId36"/>
    <p:sldId id="333" r:id="rId37"/>
    <p:sldId id="290" r:id="rId38"/>
  </p:sldIdLst>
  <p:sldSz cx="10688638" cy="7562850"/>
  <p:notesSz cx="6858000" cy="9144000"/>
  <p:defaultTextStyle>
    <a:defPPr>
      <a:defRPr lang="en-US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9FBFB"/>
    <a:srgbClr val="283583"/>
    <a:srgbClr val="1D3176"/>
    <a:srgbClr val="1D3100"/>
    <a:srgbClr val="009FE3"/>
    <a:srgbClr val="0085CC"/>
    <a:srgbClr val="E9E8EC"/>
    <a:srgbClr val="0952A4"/>
    <a:srgbClr val="1E2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5" autoAdjust="0"/>
    <p:restoredTop sz="94057" autoAdjust="0"/>
  </p:normalViewPr>
  <p:slideViewPr>
    <p:cSldViewPr snapToObjects="1">
      <p:cViewPr>
        <p:scale>
          <a:sx n="60" d="100"/>
          <a:sy n="60" d="100"/>
        </p:scale>
        <p:origin x="-828" y="-120"/>
      </p:cViewPr>
      <p:guideLst>
        <p:guide orient="horz" pos="2622"/>
        <p:guide pos="2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Gill Sans MT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847CA-D535-7044-8A0C-625346BE95E4}" type="datetimeFigureOut">
              <a:rPr lang="es-ES">
                <a:latin typeface="Gill Sans MT Light"/>
              </a:rPr>
              <a:pPr/>
              <a:t>07/10/2015</a:t>
            </a:fld>
            <a:endParaRPr lang="en-US" dirty="0">
              <a:latin typeface="Gill Sans MT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Gill Sans MT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FACC2-33B0-B640-90EC-329A6C6E4BCD}" type="slidenum">
              <a:rPr>
                <a:latin typeface="Gill Sans MT Light"/>
              </a:rPr>
              <a:pPr/>
              <a:t>‹Nº›</a:t>
            </a:fld>
            <a:endParaRPr lang="en-US" dirty="0">
              <a:latin typeface="Gill Sans MT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3617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 MT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 MT Light"/>
              </a:defRPr>
            </a:lvl1pPr>
          </a:lstStyle>
          <a:p>
            <a:fld id="{8A76134D-79D7-C443-A3E7-85D876068ED2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 MT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 MT Light"/>
              </a:defRPr>
            </a:lvl1pPr>
          </a:lstStyle>
          <a:p>
            <a:fld id="{5D95B294-67C7-514B-A3D1-6F79DA71D41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6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24343"/>
            <a:ext cx="10688638" cy="421392"/>
          </a:xfrm>
          <a:prstGeom prst="rect">
            <a:avLst/>
          </a:prstGeom>
          <a:solidFill>
            <a:srgbClr val="E9E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 Light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90525" y="7021785"/>
            <a:ext cx="9887744" cy="0"/>
          </a:xfrm>
          <a:prstGeom prst="line">
            <a:avLst/>
          </a:prstGeom>
          <a:ln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3759" y="7135604"/>
            <a:ext cx="1152128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0085CC"/>
                </a:solidFill>
                <a:latin typeface="Gill Sans MT Light"/>
                <a:cs typeface="Gill Sans MT Light"/>
              </a:rPr>
              <a:t>EUROsociAL</a:t>
            </a:r>
            <a:endParaRPr lang="en-US" sz="900" dirty="0">
              <a:solidFill>
                <a:srgbClr val="0085CC"/>
              </a:solidFill>
              <a:latin typeface="Gill Sans MT Light"/>
              <a:cs typeface="Gill Sans MT Ligh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90525" y="7021785"/>
            <a:ext cx="9887744" cy="0"/>
          </a:xfrm>
          <a:prstGeom prst="line">
            <a:avLst/>
          </a:prstGeom>
          <a:ln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6784479" y="7135604"/>
            <a:ext cx="3672408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solidFill>
                  <a:srgbClr val="0085CC"/>
                </a:solidFill>
                <a:latin typeface="Gill Sans MT Light"/>
                <a:cs typeface="Gill Sans MT Light"/>
              </a:rPr>
              <a:t>DIÁLOGO EURO-LATINOAMERICANO</a:t>
            </a:r>
            <a:r>
              <a:rPr lang="en-US" sz="900" baseline="0" dirty="0" smtClean="0">
                <a:solidFill>
                  <a:srgbClr val="0085CC"/>
                </a:solidFill>
                <a:latin typeface="Gill Sans MT Light"/>
                <a:cs typeface="Gill Sans MT Light"/>
              </a:rPr>
              <a:t> </a:t>
            </a:r>
            <a:r>
              <a:rPr lang="en-US" sz="900" dirty="0" smtClean="0">
                <a:solidFill>
                  <a:srgbClr val="0085CC"/>
                </a:solidFill>
                <a:latin typeface="Gill Sans MT Light"/>
                <a:cs typeface="Gill Sans MT Light"/>
              </a:rPr>
              <a:t>DE POLÍTICAS PÚBLICAS</a:t>
            </a:r>
            <a:endParaRPr lang="en-US" sz="900" dirty="0">
              <a:solidFill>
                <a:srgbClr val="032377"/>
              </a:solidFill>
              <a:latin typeface="Gill Sans MT Light"/>
              <a:cs typeface="Gill Sans MT Ligh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96" y="541065"/>
            <a:ext cx="25177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497754" rtl="0" eaLnBrk="1" latinLnBrk="0" hangingPunct="1">
        <a:spcBef>
          <a:spcPct val="0"/>
        </a:spcBef>
        <a:buNone/>
        <a:defRPr sz="2200" b="0" kern="1200">
          <a:solidFill>
            <a:srgbClr val="001B96"/>
          </a:solidFill>
          <a:latin typeface="DINPro-Medium"/>
          <a:ea typeface="+mj-ea"/>
          <a:cs typeface="DINPro-Medium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001B96"/>
          </a:solidFill>
          <a:latin typeface="DINPro-Regular"/>
          <a:ea typeface="+mn-ea"/>
          <a:cs typeface="DINPro-Regular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3071"/>
            <a:ext cx="10687050" cy="755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 flipH="1" flipV="1">
            <a:off x="0" y="5760642"/>
            <a:ext cx="10688638" cy="18022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Box 1"/>
          <p:cNvSpPr txBox="1"/>
          <p:nvPr/>
        </p:nvSpPr>
        <p:spPr>
          <a:xfrm>
            <a:off x="628908" y="5785073"/>
            <a:ext cx="1371600" cy="2286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_tradnl" sz="700" dirty="0">
                <a:solidFill>
                  <a:srgbClr val="7F7F7F"/>
                </a:solidFill>
                <a:effectLst/>
                <a:latin typeface="Gill Sans MT"/>
                <a:ea typeface="MS Mincho"/>
                <a:cs typeface="Times New Roman"/>
              </a:rPr>
              <a:t>Socios Operativos</a:t>
            </a:r>
            <a:endParaRPr lang="es-ES" sz="1200" dirty="0">
              <a:effectLst/>
              <a:ea typeface="MS Mincho"/>
              <a:cs typeface="Times New Roman"/>
            </a:endParaRPr>
          </a:p>
        </p:txBody>
      </p:sp>
      <p:pic>
        <p:nvPicPr>
          <p:cNvPr id="37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908" y="6796633"/>
            <a:ext cx="6731635" cy="40132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16"/>
          <p:cNvSpPr txBox="1"/>
          <p:nvPr/>
        </p:nvSpPr>
        <p:spPr>
          <a:xfrm>
            <a:off x="628908" y="6566763"/>
            <a:ext cx="1600200" cy="2774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_tradnl" sz="700">
                <a:solidFill>
                  <a:srgbClr val="7F7F7F"/>
                </a:solidFill>
                <a:effectLst/>
                <a:latin typeface="Gill Sans MT"/>
                <a:ea typeface="MS Mincho"/>
                <a:cs typeface="Times New Roman"/>
              </a:rPr>
              <a:t>Consorcio Liderado por</a:t>
            </a:r>
            <a:endParaRPr lang="es-ES" sz="1200">
              <a:effectLst/>
              <a:ea typeface="MS Mincho"/>
              <a:cs typeface="Times New Roman"/>
            </a:endParaRPr>
          </a:p>
        </p:txBody>
      </p:sp>
      <p:sp>
        <p:nvSpPr>
          <p:cNvPr id="39" name="Text Box 22"/>
          <p:cNvSpPr txBox="1"/>
          <p:nvPr/>
        </p:nvSpPr>
        <p:spPr>
          <a:xfrm>
            <a:off x="2000508" y="6567398"/>
            <a:ext cx="2286000" cy="2774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_tradnl" sz="700" dirty="0">
                <a:solidFill>
                  <a:srgbClr val="7F7F7F"/>
                </a:solidFill>
                <a:effectLst/>
                <a:latin typeface="Gill Sans MT"/>
                <a:ea typeface="MS Mincho"/>
                <a:cs typeface="Times New Roman"/>
              </a:rPr>
              <a:t>Socios Coordinadores</a:t>
            </a:r>
            <a:endParaRPr lang="es-ES" sz="1200" dirty="0">
              <a:effectLst/>
              <a:ea typeface="MS Mincho"/>
              <a:cs typeface="Times New Roman"/>
            </a:endParaRPr>
          </a:p>
        </p:txBody>
      </p:sp>
      <p:sp>
        <p:nvSpPr>
          <p:cNvPr id="40" name="Text Box 28"/>
          <p:cNvSpPr txBox="1"/>
          <p:nvPr/>
        </p:nvSpPr>
        <p:spPr>
          <a:xfrm>
            <a:off x="2000508" y="7253198"/>
            <a:ext cx="4800600" cy="2774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_tradnl" sz="700">
                <a:solidFill>
                  <a:srgbClr val="1A79C2"/>
                </a:solidFill>
                <a:effectLst/>
                <a:latin typeface="Gill Sans MT"/>
                <a:ea typeface="MS Mincho"/>
                <a:cs typeface="Times New Roman"/>
              </a:rPr>
              <a:t>Participan más de 80 Socios Operativos y Entidades Colaboradoras de Europa y América Latina</a:t>
            </a:r>
            <a:endParaRPr lang="es-ES" sz="1200">
              <a:effectLst/>
              <a:ea typeface="MS Mincho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8" y="829097"/>
            <a:ext cx="33099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783" y="5951816"/>
            <a:ext cx="1994286" cy="38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n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0849" y="5951816"/>
            <a:ext cx="625231" cy="37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n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6080" y="5951816"/>
            <a:ext cx="499714" cy="32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13" y="3971864"/>
            <a:ext cx="35671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21"/>
          <p:cNvSpPr txBox="1"/>
          <p:nvPr/>
        </p:nvSpPr>
        <p:spPr>
          <a:xfrm>
            <a:off x="1527268" y="2557293"/>
            <a:ext cx="165955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>
                <a:solidFill>
                  <a:srgbClr val="139DEB"/>
                </a:solidFill>
                <a:latin typeface="Gill Sans MT Light"/>
                <a:cs typeface="Gill Sans MT Light"/>
              </a:rPr>
              <a:t>QUANTO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256" y="2097626"/>
            <a:ext cx="1487488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24"/>
          <p:cNvSpPr txBox="1"/>
          <p:nvPr/>
        </p:nvSpPr>
        <p:spPr>
          <a:xfrm>
            <a:off x="7864599" y="5422088"/>
            <a:ext cx="2690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Paloma Baquero Dancausa</a:t>
            </a:r>
            <a:endParaRPr lang="en-US" sz="1600" dirty="0">
              <a:solidFill>
                <a:srgbClr val="1E2470"/>
              </a:solidFill>
              <a:latin typeface="Gill Sans MT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8250"/>
            <a:ext cx="103822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8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23"/>
          <a:stretch/>
        </p:blipFill>
        <p:spPr bwMode="auto">
          <a:xfrm>
            <a:off x="0" y="1585913"/>
            <a:ext cx="10421007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4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2"/>
          <a:stretch/>
        </p:blipFill>
        <p:spPr bwMode="auto">
          <a:xfrm>
            <a:off x="159743" y="1117129"/>
            <a:ext cx="985070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4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3" y="1261144"/>
            <a:ext cx="10395627" cy="531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4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5" y="1045121"/>
            <a:ext cx="100965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4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6" y="1677188"/>
            <a:ext cx="10456887" cy="438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4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9" y="1117129"/>
            <a:ext cx="96774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4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r="23380"/>
          <a:stretch/>
        </p:blipFill>
        <p:spPr bwMode="auto">
          <a:xfrm>
            <a:off x="362606" y="1245735"/>
            <a:ext cx="4898823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r="10259"/>
          <a:stretch/>
        </p:blipFill>
        <p:spPr bwMode="auto">
          <a:xfrm>
            <a:off x="5488335" y="1261145"/>
            <a:ext cx="5013434" cy="54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4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4"/>
          <a:stretch/>
        </p:blipFill>
        <p:spPr bwMode="auto">
          <a:xfrm>
            <a:off x="159743" y="469057"/>
            <a:ext cx="704509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4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3" y="1909217"/>
            <a:ext cx="100679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4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59"/>
          <a:stretch/>
        </p:blipFill>
        <p:spPr bwMode="auto">
          <a:xfrm>
            <a:off x="177884" y="1189137"/>
            <a:ext cx="10279117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7" y="1693193"/>
            <a:ext cx="9479832" cy="463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2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2" y="1261145"/>
            <a:ext cx="1044892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2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153"/>
            <a:ext cx="10688638" cy="513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2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3"/>
          <a:stretch/>
        </p:blipFill>
        <p:spPr bwMode="auto">
          <a:xfrm>
            <a:off x="158327" y="1549176"/>
            <a:ext cx="10499834" cy="490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2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9"/>
          <a:stretch/>
        </p:blipFill>
        <p:spPr bwMode="auto">
          <a:xfrm>
            <a:off x="0" y="2238375"/>
            <a:ext cx="10688638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2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7" y="1117129"/>
            <a:ext cx="81915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2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5" y="1333153"/>
            <a:ext cx="87725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6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195388"/>
            <a:ext cx="103917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2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0" y="1333153"/>
            <a:ext cx="1025969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6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88" y="3950941"/>
            <a:ext cx="2880320" cy="93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04" y="4888719"/>
            <a:ext cx="4944983" cy="176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43"/>
          <a:stretch/>
        </p:blipFill>
        <p:spPr bwMode="auto">
          <a:xfrm>
            <a:off x="1434204" y="6564132"/>
            <a:ext cx="4946477" cy="45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396" y="1029494"/>
            <a:ext cx="73628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6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024"/>
            <a:ext cx="3544119" cy="687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r="20377"/>
          <a:stretch/>
        </p:blipFill>
        <p:spPr bwMode="auto">
          <a:xfrm>
            <a:off x="3760143" y="1189137"/>
            <a:ext cx="577018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7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3" y="757089"/>
            <a:ext cx="762148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6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79" y="1405161"/>
            <a:ext cx="7609290" cy="495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2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15" y="1309688"/>
            <a:ext cx="8102823" cy="561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6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23" y="1323974"/>
            <a:ext cx="8030815" cy="553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6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32" y="1300163"/>
            <a:ext cx="7949282" cy="554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6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15" y="1319213"/>
            <a:ext cx="8083773" cy="56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5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63" y="1117129"/>
            <a:ext cx="507709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5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81" y="-34999"/>
            <a:ext cx="10794086" cy="762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84479" y="188855"/>
            <a:ext cx="388843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solidFill>
                  <a:srgbClr val="0085CC"/>
                </a:solidFill>
                <a:latin typeface="Gill Sans MT Light"/>
                <a:cs typeface="Gill Sans MT Light"/>
              </a:rPr>
              <a:t>DIÁLOGO EURO-LATINOAMERICANO DE POLÍTICAS PÚBLICAS</a:t>
            </a:r>
            <a:endParaRPr lang="en-US" sz="900" dirty="0">
              <a:solidFill>
                <a:srgbClr val="032377"/>
              </a:solidFill>
              <a:latin typeface="Gill Sans MT Light"/>
              <a:cs typeface="Gill Sans MT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35" y="188855"/>
            <a:ext cx="1080120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0085CC"/>
                </a:solidFill>
                <a:latin typeface="Gill Sans MT Light"/>
                <a:cs typeface="Gill Sans MT Light"/>
              </a:rPr>
              <a:t>EUROsociAL</a:t>
            </a:r>
            <a:endParaRPr lang="en-US" sz="900" dirty="0">
              <a:solidFill>
                <a:srgbClr val="0085CC"/>
              </a:solidFill>
              <a:latin typeface="Gill Sans MT Light"/>
              <a:cs typeface="Gill Sans MT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6585882"/>
            <a:ext cx="33099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1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7" y="181025"/>
            <a:ext cx="353262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58"/>
          <a:stretch/>
        </p:blipFill>
        <p:spPr bwMode="auto">
          <a:xfrm>
            <a:off x="4192191" y="477907"/>
            <a:ext cx="357764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"/>
          <a:stretch/>
        </p:blipFill>
        <p:spPr bwMode="auto">
          <a:xfrm>
            <a:off x="4192191" y="3213865"/>
            <a:ext cx="4608512" cy="378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 de flecha"/>
          <p:cNvCxnSpPr>
            <a:endCxn id="4101" idx="1"/>
          </p:cNvCxnSpPr>
          <p:nvPr/>
        </p:nvCxnSpPr>
        <p:spPr>
          <a:xfrm flipV="1">
            <a:off x="2463999" y="1738047"/>
            <a:ext cx="1728192" cy="12601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2752031" y="3421385"/>
            <a:ext cx="1440160" cy="4365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7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98"/>
          <a:stretch/>
        </p:blipFill>
        <p:spPr bwMode="auto">
          <a:xfrm>
            <a:off x="231752" y="253033"/>
            <a:ext cx="389313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032" y="506876"/>
            <a:ext cx="2907746" cy="123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 de flecha"/>
          <p:cNvCxnSpPr/>
          <p:nvPr/>
        </p:nvCxnSpPr>
        <p:spPr>
          <a:xfrm>
            <a:off x="2178321" y="829097"/>
            <a:ext cx="1293790" cy="720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984" y="1650481"/>
            <a:ext cx="5026847" cy="535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9" y="5221585"/>
            <a:ext cx="44672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 de flecha"/>
          <p:cNvCxnSpPr/>
          <p:nvPr/>
        </p:nvCxnSpPr>
        <p:spPr>
          <a:xfrm flipH="1">
            <a:off x="3688135" y="2773313"/>
            <a:ext cx="1237849" cy="244827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 flipV="1">
            <a:off x="4124890" y="6373713"/>
            <a:ext cx="801095" cy="2160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7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5"/>
          <a:stretch/>
        </p:blipFill>
        <p:spPr bwMode="auto">
          <a:xfrm>
            <a:off x="159743" y="901104"/>
            <a:ext cx="7738781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66" t="-19904" r="19525" b="19904"/>
          <a:stretch/>
        </p:blipFill>
        <p:spPr bwMode="auto">
          <a:xfrm>
            <a:off x="6088063" y="3493393"/>
            <a:ext cx="4096461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 de flecha"/>
          <p:cNvCxnSpPr/>
          <p:nvPr/>
        </p:nvCxnSpPr>
        <p:spPr>
          <a:xfrm flipV="1">
            <a:off x="3400103" y="6229697"/>
            <a:ext cx="3096344" cy="27359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7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6"/>
          <a:stretch/>
        </p:blipFill>
        <p:spPr bwMode="auto">
          <a:xfrm>
            <a:off x="0" y="1694465"/>
            <a:ext cx="9952831" cy="549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87317"/>
            <a:ext cx="4536504" cy="161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Elipse"/>
          <p:cNvSpPr/>
          <p:nvPr/>
        </p:nvSpPr>
        <p:spPr>
          <a:xfrm>
            <a:off x="159743" y="4285481"/>
            <a:ext cx="1800200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3 Conector recto de flecha"/>
          <p:cNvCxnSpPr/>
          <p:nvPr/>
        </p:nvCxnSpPr>
        <p:spPr>
          <a:xfrm flipV="1">
            <a:off x="1743919" y="1405161"/>
            <a:ext cx="1296144" cy="288032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3472111" y="1405161"/>
            <a:ext cx="216024" cy="40100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3256087" y="6949777"/>
            <a:ext cx="6984776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7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39" y="1189137"/>
            <a:ext cx="82296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7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5" y="1228725"/>
            <a:ext cx="103536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4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</TotalTime>
  <Words>31</Words>
  <Application>Microsoft Office PowerPoint</Application>
  <PresentationFormat>Personalizado</PresentationFormat>
  <Paragraphs>8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 m</dc:creator>
  <cp:lastModifiedBy>Baquero Dancausa, Paloma</cp:lastModifiedBy>
  <cp:revision>416</cp:revision>
  <cp:lastPrinted>2015-10-06T16:48:43Z</cp:lastPrinted>
  <dcterms:created xsi:type="dcterms:W3CDTF">2013-05-13T14:24:26Z</dcterms:created>
  <dcterms:modified xsi:type="dcterms:W3CDTF">2015-10-07T17:23:52Z</dcterms:modified>
</cp:coreProperties>
</file>